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ae7890db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ae7890db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ae7890db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ae7890db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ae7890db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ae7890db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4ff7ed4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4ff7ed4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ae7890d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ae7890d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ae7890db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ae7890db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e9fa1cc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e9fa1cc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e9fa1cc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e9fa1cc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e9fa1cc4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2e9fa1cc4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e9fa1cc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e9fa1cc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ae7890db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ae7890db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e9fa1cc4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e9fa1cc4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e9fa1cc4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2e9fa1cc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e9fa1cc4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e9fa1cc4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e9fa1cc4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e9fa1cc4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e9fa1cc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e9fa1cc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9fa1c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e9fa1c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ae7890db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ae7890d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e9fa1cc4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e9fa1cc4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e9fa1cc4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e9fa1cc4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ae7890db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ae7890db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ae7890d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ae7890d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1F2328"/>
                </a:solidFill>
                <a:highlight>
                  <a:srgbClr val="EFEFEF"/>
                </a:highlight>
                <a:latin typeface="Arial"/>
                <a:ea typeface="Arial"/>
                <a:cs typeface="Arial"/>
                <a:sym typeface="Arial"/>
              </a:rPr>
              <a:t>07_이미지_세그멘테이션_U-Net</a:t>
            </a:r>
            <a:endParaRPr sz="6700">
              <a:highlight>
                <a:srgbClr val="EFEFEF"/>
              </a:highlight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9450" y="1385550"/>
            <a:ext cx="7993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성능 : FCN-8s &gt; FCN-16s &gt; FCN-32s 순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06" y="2857575"/>
            <a:ext cx="3764413" cy="16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25" y="2780400"/>
            <a:ext cx="3987400" cy="16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689425" y="2004775"/>
            <a:ext cx="39900" cy="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1253763" y="2310825"/>
            <a:ext cx="19581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 - Ns 메카니즘</a:t>
            </a:r>
            <a:endParaRPr b="1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5895275" y="2310825"/>
            <a:ext cx="19581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 - Ns 결과 비교</a:t>
            </a:r>
            <a:endParaRPr b="1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2.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SegNet</a:t>
            </a:r>
            <a:endParaRPr sz="2000"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729450" y="1385550"/>
            <a:ext cx="79932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Encoder-Decoder 구조를 사용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Input과 output은 대칭, Max Pooling 작업의 과정을 기억했다가 decoder 과정에서 upsampling시에 사용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4430203" y="2153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Segnet</a:t>
            </a:r>
            <a:endParaRPr b="1" sz="1100" u="sng"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25" y="2499425"/>
            <a:ext cx="5810755" cy="249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76200" y="2819400"/>
            <a:ext cx="30000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Char char="●"/>
            </a:pPr>
            <a:r>
              <a:rPr lang="ko" sz="800">
                <a:solidFill>
                  <a:srgbClr val="374151"/>
                </a:solidFill>
                <a:highlight>
                  <a:schemeClr val="lt1"/>
                </a:highlight>
              </a:rPr>
              <a:t>SegNet은 2015년에 발표된 네트워크 구조로, 인코더-디코더(encoder-decoder) 구조를 갖고 있습니다.</a:t>
            </a:r>
            <a:endParaRPr sz="8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Char char="●"/>
            </a:pPr>
            <a:r>
              <a:rPr lang="ko" sz="800">
                <a:solidFill>
                  <a:srgbClr val="374151"/>
                </a:solidFill>
                <a:highlight>
                  <a:schemeClr val="lt1"/>
                </a:highlight>
              </a:rPr>
              <a:t>인코더는 입력 이미지의 특징을 추출하고 다운샘플링하여 저해상도 특성 맵을 생성합니다.</a:t>
            </a:r>
            <a:endParaRPr sz="8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Char char="●"/>
            </a:pPr>
            <a:r>
              <a:rPr lang="ko" sz="800">
                <a:solidFill>
                  <a:srgbClr val="374151"/>
                </a:solidFill>
                <a:highlight>
                  <a:schemeClr val="lt1"/>
                </a:highlight>
              </a:rPr>
              <a:t>디코더는 저해상도 특성 맵을 업샘플링하고 복원하여 원래 입력 이미지의 크기와 동일한 크기의 분할 맵을 생성합니다.</a:t>
            </a:r>
            <a:endParaRPr sz="8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Char char="●"/>
            </a:pPr>
            <a:r>
              <a:rPr lang="ko" sz="800">
                <a:solidFill>
                  <a:srgbClr val="374151"/>
                </a:solidFill>
                <a:highlight>
                  <a:schemeClr val="lt1"/>
                </a:highlight>
              </a:rPr>
              <a:t>SegNet은 매우 깊은 네트워크로 구성되어 있으며, 업샘플링을 위해 최대 풀링(pooling) 인덱스를 저장하여 디코더에서 재사용합니다.</a:t>
            </a:r>
            <a:endParaRPr sz="800">
              <a:solidFill>
                <a:srgbClr val="374151"/>
              </a:solidFill>
              <a:highlight>
                <a:schemeClr val="lt1"/>
              </a:highlight>
            </a:endParaRPr>
          </a:p>
          <a:p>
            <a:pPr indent="-508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00"/>
              <a:buChar char="●"/>
            </a:pPr>
            <a:r>
              <a:rPr lang="ko" sz="800">
                <a:solidFill>
                  <a:srgbClr val="374151"/>
                </a:solidFill>
                <a:highlight>
                  <a:schemeClr val="lt1"/>
                </a:highlight>
              </a:rPr>
              <a:t>SegNet은 학습된 가중치를 공유하는 인코더-디코더 구조를 사용하여 적은 수의 훈련 데이터로도 성능을 향상시킬 수 있습니다.</a:t>
            </a:r>
            <a:endParaRPr sz="800">
              <a:solidFill>
                <a:srgbClr val="37415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3.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sz="2000"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729450" y="1385550"/>
            <a:ext cx="79932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Biomedical 분야에서 이미지 분할(Image Segmentation)을 목적으로 제안된 End-to-End 방식의 Fully-Convolutional Network 기반 모델 (skip combining을 통해서 decoding함)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encoding, decoding의 구조가 U자 모양을 이루었다고 해서 UNet이라고 한다.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3016153" y="22255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net</a:t>
            </a:r>
            <a:endParaRPr b="1" sz="1100" u="sng"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50" y="2485825"/>
            <a:ext cx="3734294" cy="24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149700" y="2834375"/>
            <a:ext cx="23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7F7F8"/>
                </a:highlight>
              </a:rPr>
              <a:t>U-Net은 객체 윤곽을 정확하게 추출하는 데 강점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3.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729450" y="1385550"/>
            <a:ext cx="7993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수축 - 팽창 과정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4687650" y="41325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높은 해상도의 segmentation 결과를 얻기 위해 여러 번 Up-sampling</a:t>
            </a:r>
            <a:endParaRPr sz="1100" u="sng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75" y="2246925"/>
            <a:ext cx="2608846" cy="2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200" y="2183650"/>
            <a:ext cx="3236325" cy="25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0" y="4741425"/>
            <a:ext cx="419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chemeClr val="dk1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컨텍스트: 이웃한 픽셀 간의 정보, 이미지의 일부를 보고 이미지의 문맥 파악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1340300" y="17784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이미지의 전반적인 컨텍스트 정보를 얻기 위한 네트워크</a:t>
            </a:r>
            <a:endParaRPr sz="1200" u="sng"/>
          </a:p>
        </p:txBody>
      </p:sp>
      <p:sp>
        <p:nvSpPr>
          <p:cNvPr id="205" name="Google Shape;205;p25"/>
          <p:cNvSpPr txBox="1"/>
          <p:nvPr/>
        </p:nvSpPr>
        <p:spPr>
          <a:xfrm>
            <a:off x="4481188" y="1778450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정확한 지역화(localizataion)을 위한 네트워크</a:t>
            </a:r>
            <a:endParaRPr sz="1150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PSPNet(Pyramid Scene Parsing Network)</a:t>
            </a:r>
            <a:endParaRPr sz="2000"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199575" y="1385550"/>
            <a:ext cx="87561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PSPNet은 이미지의 전체적인 문맥(전역 정보)를 더 잘 학습하기 위해 최적화된 모델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1. 이미지가 기반 모델로 입력되어 feature map을 얻게 되며, 이는 여러가지 서로 다른 scale로 downsampling 됨 2. 그후 convolution 작업을 거친 feature map들은 다시 같은 크기로 upsampling 된 후 합쳐지게 됨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3. 마지막으로 또 다른 convolution 층을 통해서 최종 image segmentation 결과를 산출함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: 서로 다른 크기의 특성 맵들을 통해서 다양한 크기의 개체들을 분석해서 결과 도출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00" y="3171625"/>
            <a:ext cx="6331016" cy="18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2830003" y="2915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</a:t>
            </a:r>
            <a:endParaRPr b="1" sz="1100" u="sn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PSPNet(Pyramid Scene Parsing Network)</a:t>
            </a:r>
            <a:endParaRPr sz="2000"/>
          </a:p>
        </p:txBody>
      </p:sp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199575" y="1385550"/>
            <a:ext cx="8756100" cy="22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실내와 야외의 장면들을 포함하는 이미지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대해서는 </a:t>
            </a: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이미지가 보통 서로 다른 크기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를 나타내므로 </a:t>
            </a:r>
            <a:r>
              <a:rPr b="1" lang="ko">
                <a:solidFill>
                  <a:srgbClr val="CC41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 선호된다. 보통 여기서 입력 이미지들은 상당히 큰데 500*500정도 된다.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의학 분야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의 이미지에서는 </a:t>
            </a:r>
            <a:r>
              <a:rPr b="1" lang="ko">
                <a:solidFill>
                  <a:srgbClr val="CC41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 보편적인 선택이다. skip combining 과정을 통해서 UNet은 </a:t>
            </a: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섬세한 디테일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놓치지 않는다. UNet은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작은 개체들이 있는 실내, 야외 이미지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에서도 유용하게 쓰일 수 있다.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간단한 데이터에서, 즉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분류 난이도가 간단한 이미지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에서는 UNet과 PSPNet은 너무 과도한 투자일 수 있다. 여기서는 </a:t>
            </a:r>
            <a:r>
              <a:rPr b="1" lang="ko">
                <a:solidFill>
                  <a:srgbClr val="CC41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FCN이나 SegNet과 같은 간단한 모델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들만으로도 충분하다.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199575" y="1385550"/>
            <a:ext cx="8756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각 필터는 특정한 특징을 추출하여 특징맵 (Feature map)을 생성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25" y="1697475"/>
            <a:ext cx="8408371" cy="306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199575" y="1385550"/>
            <a:ext cx="87561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6개의 개별 필터를 가진 컨볼루션 레이어로 6개의 특성맵 생성</a:t>
            </a:r>
            <a:b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깊은 레이어로 갈수록 채널의 수가 증가하고, 서로 다른 필터들은 각각의 적절한 특징을 추출할 수 있도록 학습됨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2" y="2722350"/>
            <a:ext cx="3739296" cy="18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300" y="2722350"/>
            <a:ext cx="4858301" cy="18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99575" y="1385550"/>
            <a:ext cx="8756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MAX. Pooling 활용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75" y="2222850"/>
            <a:ext cx="5974983" cy="27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199575" y="1385550"/>
            <a:ext cx="8756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얇은층에서는 Local feature, 깊은 층에서는 global feature를 인식하는 경향을 보임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2850"/>
            <a:ext cx="8839200" cy="280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666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세그멘테이션(Segmentation)</a:t>
            </a:r>
            <a:endParaRPr sz="20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385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이미지에서 </a:t>
            </a: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픽셀단위</a:t>
            </a: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 관심 객체를 추출하는 방법.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이미지에서 개체의 위치, 모양, 어떤 픽셀이 어떤 객체에 속하는지 등을 알고 싶을 때, </a:t>
            </a:r>
            <a:b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이미지를 분할해서 이미지의 각 픽셀에 레이블을 부여하는 것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075" y="2810975"/>
            <a:ext cx="6245850" cy="21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549800" y="2474675"/>
            <a:ext cx="1497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350" u="sng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한장의 분할 맵</a:t>
            </a:r>
            <a:endParaRPr b="1" u="sng">
              <a:solidFill>
                <a:schemeClr val="dk1"/>
              </a:solidFill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1944200" y="2474675"/>
            <a:ext cx="1497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350" u="sng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</a:t>
            </a:r>
            <a:endParaRPr b="1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6.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50" y="1289725"/>
            <a:ext cx="5621676" cy="381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2"/>
          <p:cNvCxnSpPr/>
          <p:nvPr/>
        </p:nvCxnSpPr>
        <p:spPr>
          <a:xfrm flipH="1">
            <a:off x="2288275" y="2977700"/>
            <a:ext cx="9729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156225" y="2785250"/>
            <a:ext cx="22476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2 X 2 Max. pooling 사용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chemeClr val="dk1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*해상도 2배 감소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203950" y="1805550"/>
            <a:ext cx="22476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conv연산→ReLU→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Max pooling 반복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6.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5" y="1289725"/>
            <a:ext cx="5621676" cy="381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3"/>
          <p:cNvCxnSpPr/>
          <p:nvPr/>
        </p:nvCxnSpPr>
        <p:spPr>
          <a:xfrm rot="10800000">
            <a:off x="4431525" y="2950350"/>
            <a:ext cx="1408200" cy="1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5839725" y="2894100"/>
            <a:ext cx="3177300" cy="985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2 X 2 conv (up-conv)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- 너비, 높이가 2배로 증가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chemeClr val="dk1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*해상도 2배 감소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5839725" y="1751125"/>
            <a:ext cx="22476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conv연산→ReLU→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up-conv 반복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 rot="10800000">
            <a:off x="4064025" y="3705750"/>
            <a:ext cx="17757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5839725" y="3960900"/>
            <a:ext cx="3177300" cy="3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 연산으로 채널 2배 감소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33"/>
          <p:cNvCxnSpPr/>
          <p:nvPr/>
        </p:nvCxnSpPr>
        <p:spPr>
          <a:xfrm rot="10800000">
            <a:off x="3710325" y="3882550"/>
            <a:ext cx="2129400" cy="10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5839725" y="4458600"/>
            <a:ext cx="31773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수축경로 특징맵을 형식에 맞게 해상도를 줄여서 복사/붙여넣기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6.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729450" y="1385550"/>
            <a:ext cx="7993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수축과 확장 경로 활용한 UNet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3016153" y="22255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b="1" sz="1100" u="sng"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50" y="2485825"/>
            <a:ext cx="3734294" cy="24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19" y="2389725"/>
            <a:ext cx="2400057" cy="246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744" y="2604650"/>
            <a:ext cx="2400056" cy="225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975" y="1252225"/>
            <a:ext cx="3225798" cy="11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4635950" y="870650"/>
            <a:ext cx="4416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.upsample4 = nn.ConvTranspose2d</a:t>
            </a:r>
            <a:r>
              <a:rPr lang="ko" sz="7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ko" sz="7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ko" sz="7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kernel_size=</a:t>
            </a:r>
            <a:r>
              <a:rPr lang="ko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7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ko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stride=</a:t>
            </a:r>
            <a:r>
              <a:rPr lang="ko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ko" sz="7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7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6.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348" y="2431850"/>
            <a:ext cx="5593151" cy="25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729450" y="1385550"/>
            <a:ext cx="79932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노란색 영역을 학습하기 위해서는(Conv) 더 넓은 영역이 필요함 = 각 타일간 일부 겹침 발생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겹치는 부분이 없는 경계부는 미러링으로 대응함함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28850" y="1318650"/>
            <a:ext cx="849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40"/>
              <a:t>각 픽셀마마다 N개의 클래스에 대한 확률을 기반으로 원-핫 인코딩</a:t>
            </a:r>
            <a:endParaRPr sz="214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00" y="2002675"/>
            <a:ext cx="4901749" cy="29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666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세그멘테이션(Segmentation)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4311"/>
            <a:ext cx="9143999" cy="39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세그멘테이션의 종류</a:t>
            </a:r>
            <a:endParaRPr sz="2000"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385550"/>
            <a:ext cx="396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(1) 시멘틱 세그멘테이션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(Sementic Segmentation)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물리적 의미 단위로 분할하는 작업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25" y="2492875"/>
            <a:ext cx="3861251" cy="16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776525" y="1385550"/>
            <a:ext cx="396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(2) 인스턴스 세그멘테이션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(Instance Segmentation)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다수의 동일한 분류에 라벨을 각각 정의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25" y="2558575"/>
            <a:ext cx="4229000" cy="15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세그멘테이션의 종류</a:t>
            </a:r>
            <a:endParaRPr sz="2000"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86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729450" y="2453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2.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SegNet</a:t>
            </a:r>
            <a:endParaRPr sz="2000"/>
          </a:p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729450" y="3037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3.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3621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PSPNet(Pyramid Scene Parsing Network)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29450" y="1385550"/>
            <a:ext cx="7993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버클리 대학에서 만들어진 FCN는 이미지 세그먼테이션의 시초 수준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745075" y="2000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Convolution Layer와 Fully Connected Layer</a:t>
            </a:r>
            <a:endParaRPr b="1" sz="1100" u="sng"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438" l="0" r="0" t="0"/>
          <a:stretch/>
        </p:blipFill>
        <p:spPr>
          <a:xfrm>
            <a:off x="286150" y="3087150"/>
            <a:ext cx="391784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959" y="3087150"/>
            <a:ext cx="3988416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394250" y="2295300"/>
            <a:ext cx="353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물체가 어떤 클래스에 속하는지는 예측해낼 수 있지만 그 물체가 어디에 존재하는지는 예측해 낼 수 없다. </a:t>
            </a:r>
            <a:endParaRPr b="1" sz="1050">
              <a:solidFill>
                <a:srgbClr val="006400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4806916" y="2295300"/>
            <a:ext cx="398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 connected layer를 </a:t>
            </a:r>
            <a:r>
              <a:rPr b="1" lang="ko" sz="1050" u="sng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1*1 convolution layer로 바꿔준다.</a:t>
            </a:r>
            <a:endParaRPr b="1" sz="1050" u="sng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 Connected Layer를 Convolution Layer로 사용함으로써 위치 정보가 소실되지 않게 되었고, 크기에 제약없이 사용할 수 있게 됨</a:t>
            </a:r>
            <a:endParaRPr b="1" sz="105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5301166" y="2000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 Connected Layer</a:t>
            </a:r>
            <a:endParaRPr b="1" sz="1100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729450" y="1385550"/>
            <a:ext cx="79932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Class별 특성맵을 가질 수 있다.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특성맵들의 크기를 원래 이미지의 크기로 다시 복원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0" y="2196550"/>
            <a:ext cx="4757949" cy="24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5114700" y="2267675"/>
            <a:ext cx="390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21개의 클래스로 훈련된 네트워크라면 21개의 특성맵을 산출해낸다. 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5236800" y="3702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5071191" y="2835325"/>
            <a:ext cx="398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고양이에 대한 특성맵이라면 고양이가 있는 위치의 픽셀값들이 높고, 강아지에 대한 특성맵이라면 강아지 위치의 픽셀값들이 높다.</a:t>
            </a:r>
            <a:endParaRPr b="1" sz="110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467775" y="4543200"/>
            <a:ext cx="253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마지막 특성맵의 갯수는 </a:t>
            </a:r>
            <a:endParaRPr b="1" sz="110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훈련된 클래스의 갯수와 동일하다</a:t>
            </a:r>
            <a:endParaRPr sz="1100">
              <a:solidFill>
                <a:srgbClr val="006400"/>
              </a:solidFill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4233500" y="40622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각 클래스에 해당하는 대략적인 특성맵들을 원래 사이즈로 크기를 키워준다. (Upsampling)</a:t>
            </a:r>
            <a:endParaRPr b="1" sz="1100">
              <a:solidFill>
                <a:srgbClr val="0064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9450" y="1385550"/>
            <a:ext cx="7993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특성맵들의 크기를 원래 이미지의 크기로 다시 복원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3621900" y="2375550"/>
            <a:ext cx="552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1/32 만큼 줄어든 특성맵들을 다시 32배만큼 upsampling (FCN-32s)</a:t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0" y="2311400"/>
            <a:ext cx="30861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3621900" y="3542025"/>
            <a:ext cx="552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디테일한 구분을 위해 skip combining 기법 제안</a:t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 flipH="1" rot="10800000">
            <a:off x="5361875" y="3089247"/>
            <a:ext cx="1354200" cy="422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3892500" y="2636775"/>
            <a:ext cx="498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FCN-32로 얻은 segmentation map은 많이 뭉뚱그려져 있고 디테일하지 못함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892500" y="3803250"/>
            <a:ext cx="498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최종</a:t>
            </a:r>
            <a:r>
              <a:rPr b="1" lang="ko" sz="10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convolution layer 이전의 특성맵 정보를 활용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